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9/9/2016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9/9/2016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9/9/2016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9/9/2016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9/9/2016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9/9/2016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821081"/>
            <a:ext cx="9022715" cy="60386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020" algn="ctr">
              <a:lnSpc>
                <a:spcPts val="1420"/>
              </a:lnSpc>
            </a:pPr>
            <a:r>
              <a:rPr sz="1200" b="1" dirty="0">
                <a:latin typeface="Arial Black"/>
                <a:cs typeface="Arial Black"/>
              </a:rPr>
              <a:t>Molecular</a:t>
            </a:r>
            <a:r>
              <a:rPr sz="1200" b="1" spc="-100" dirty="0">
                <a:latin typeface="Arial Black"/>
                <a:cs typeface="Arial Black"/>
              </a:rPr>
              <a:t> </a:t>
            </a:r>
            <a:r>
              <a:rPr sz="1200" b="1" dirty="0">
                <a:latin typeface="Arial Black"/>
                <a:cs typeface="Arial Black"/>
              </a:rPr>
              <a:t>and</a:t>
            </a:r>
            <a:r>
              <a:rPr sz="1200" b="1" spc="-55" dirty="0">
                <a:latin typeface="Arial Black"/>
                <a:cs typeface="Arial Black"/>
              </a:rPr>
              <a:t> </a:t>
            </a:r>
            <a:r>
              <a:rPr sz="1200" b="1" dirty="0">
                <a:latin typeface="Arial Black"/>
                <a:cs typeface="Arial Black"/>
              </a:rPr>
              <a:t>Cellular</a:t>
            </a:r>
            <a:r>
              <a:rPr sz="1200" b="1" spc="-100" dirty="0">
                <a:latin typeface="Arial Black"/>
                <a:cs typeface="Arial Black"/>
              </a:rPr>
              <a:t> </a:t>
            </a:r>
            <a:r>
              <a:rPr sz="1200" b="1" spc="-5" dirty="0">
                <a:latin typeface="Arial Black"/>
                <a:cs typeface="Arial Black"/>
              </a:rPr>
              <a:t>Immunology</a:t>
            </a:r>
            <a:r>
              <a:rPr sz="1200" b="1" spc="-95" dirty="0">
                <a:latin typeface="Arial Black"/>
                <a:cs typeface="Arial Black"/>
              </a:rPr>
              <a:t> </a:t>
            </a:r>
            <a:r>
              <a:rPr sz="1200" b="1" spc="-5" dirty="0">
                <a:latin typeface="Arial Black"/>
                <a:cs typeface="Arial Black"/>
              </a:rPr>
              <a:t>Core,</a:t>
            </a:r>
            <a:r>
              <a:rPr sz="1200" b="1" spc="-55" dirty="0">
                <a:latin typeface="Arial Black"/>
                <a:cs typeface="Arial Black"/>
              </a:rPr>
              <a:t> </a:t>
            </a:r>
            <a:r>
              <a:rPr sz="1200" b="1" dirty="0">
                <a:latin typeface="Arial Black"/>
                <a:cs typeface="Arial Black"/>
              </a:rPr>
              <a:t>Health</a:t>
            </a:r>
            <a:r>
              <a:rPr sz="1200" b="1" spc="-55" dirty="0">
                <a:latin typeface="Arial Black"/>
                <a:cs typeface="Arial Black"/>
              </a:rPr>
              <a:t> </a:t>
            </a:r>
            <a:r>
              <a:rPr sz="1200" b="1" dirty="0">
                <a:latin typeface="Arial Black"/>
                <a:cs typeface="Arial Black"/>
              </a:rPr>
              <a:t>Sciences</a:t>
            </a:r>
            <a:r>
              <a:rPr sz="1200" b="1" spc="-55" dirty="0">
                <a:latin typeface="Arial Black"/>
                <a:cs typeface="Arial Black"/>
              </a:rPr>
              <a:t> </a:t>
            </a:r>
            <a:r>
              <a:rPr sz="1200" b="1" dirty="0">
                <a:latin typeface="Arial Black"/>
                <a:cs typeface="Arial Black"/>
              </a:rPr>
              <a:t>Microscopy</a:t>
            </a:r>
            <a:r>
              <a:rPr sz="1200" b="1" spc="-55" dirty="0">
                <a:latin typeface="Arial Black"/>
                <a:cs typeface="Arial Black"/>
              </a:rPr>
              <a:t> </a:t>
            </a:r>
            <a:r>
              <a:rPr sz="1200" b="1" dirty="0">
                <a:latin typeface="Arial Black"/>
                <a:cs typeface="Arial Black"/>
              </a:rPr>
              <a:t>and</a:t>
            </a:r>
            <a:r>
              <a:rPr sz="1200" b="1" spc="-55" dirty="0">
                <a:latin typeface="Arial Black"/>
                <a:cs typeface="Arial Black"/>
              </a:rPr>
              <a:t> </a:t>
            </a:r>
            <a:r>
              <a:rPr sz="1200" b="1" dirty="0">
                <a:latin typeface="Arial Black"/>
                <a:cs typeface="Arial Black"/>
              </a:rPr>
              <a:t>Imaging</a:t>
            </a:r>
            <a:r>
              <a:rPr sz="1200" b="1" spc="-55" dirty="0">
                <a:latin typeface="Arial Black"/>
                <a:cs typeface="Arial Black"/>
              </a:rPr>
              <a:t> </a:t>
            </a:r>
            <a:r>
              <a:rPr sz="1200" b="1" dirty="0">
                <a:latin typeface="Arial Black"/>
                <a:cs typeface="Arial Black"/>
              </a:rPr>
              <a:t>Core,</a:t>
            </a:r>
            <a:endParaRPr sz="1200" dirty="0">
              <a:latin typeface="Arial Black"/>
              <a:cs typeface="Arial Black"/>
            </a:endParaRPr>
          </a:p>
          <a:p>
            <a:pPr marL="3051810" marR="3011170" algn="ctr">
              <a:lnSpc>
                <a:spcPts val="1400"/>
              </a:lnSpc>
              <a:spcBef>
                <a:spcPts val="60"/>
              </a:spcBef>
            </a:pPr>
            <a:r>
              <a:rPr sz="1200" b="1" dirty="0">
                <a:latin typeface="Arial Black"/>
                <a:cs typeface="Arial Black"/>
              </a:rPr>
              <a:t>&amp; BD Biosciences </a:t>
            </a:r>
            <a:r>
              <a:rPr sz="1200" b="1" spc="-5" dirty="0" smtClean="0">
                <a:latin typeface="Arial Black"/>
                <a:cs typeface="Arial Black"/>
              </a:rPr>
              <a:t>Present</a:t>
            </a:r>
            <a:r>
              <a:rPr lang="en-US" sz="1200" b="1" spc="-5" dirty="0" smtClean="0">
                <a:latin typeface="Arial Black"/>
                <a:cs typeface="Arial Black"/>
              </a:rPr>
              <a:t> </a:t>
            </a:r>
            <a:r>
              <a:rPr sz="1200" b="1" dirty="0" smtClean="0">
                <a:latin typeface="Arial Black"/>
                <a:cs typeface="Arial Black"/>
              </a:rPr>
              <a:t>Multicolor</a:t>
            </a:r>
            <a:r>
              <a:rPr sz="1200" b="1" spc="-110" dirty="0" smtClean="0">
                <a:latin typeface="Arial Black"/>
                <a:cs typeface="Arial Black"/>
              </a:rPr>
              <a:t> </a:t>
            </a:r>
            <a:r>
              <a:rPr sz="1200" b="1" spc="-10" dirty="0">
                <a:latin typeface="Arial Black"/>
                <a:cs typeface="Arial Black"/>
              </a:rPr>
              <a:t>Flow</a:t>
            </a:r>
            <a:r>
              <a:rPr sz="1200" b="1" spc="-110" dirty="0">
                <a:latin typeface="Arial Black"/>
                <a:cs typeface="Arial Black"/>
              </a:rPr>
              <a:t> </a:t>
            </a:r>
            <a:r>
              <a:rPr sz="1200" b="1" spc="-5" dirty="0">
                <a:latin typeface="Arial Black"/>
                <a:cs typeface="Arial Black"/>
              </a:rPr>
              <a:t>Cytometry</a:t>
            </a:r>
            <a:r>
              <a:rPr sz="1200" b="1" spc="-110" dirty="0">
                <a:latin typeface="Arial Black"/>
                <a:cs typeface="Arial Black"/>
              </a:rPr>
              <a:t> </a:t>
            </a:r>
            <a:r>
              <a:rPr sz="1200" b="1" spc="-5" dirty="0">
                <a:latin typeface="Arial Black"/>
                <a:cs typeface="Arial Black"/>
              </a:rPr>
              <a:t>Seminar</a:t>
            </a:r>
            <a:r>
              <a:rPr sz="1200" b="1" spc="-5" dirty="0" smtClean="0">
                <a:latin typeface="Arial Black"/>
                <a:cs typeface="Arial Black"/>
              </a:rPr>
              <a:t>:</a:t>
            </a:r>
            <a:endParaRPr lang="en-US" sz="1200" b="1" spc="-5" dirty="0" smtClean="0">
              <a:latin typeface="Arial Black"/>
              <a:cs typeface="Arial Black"/>
            </a:endParaRPr>
          </a:p>
          <a:p>
            <a:pPr marL="3051810" marR="3011170" algn="ctr">
              <a:lnSpc>
                <a:spcPts val="1400"/>
              </a:lnSpc>
              <a:spcBef>
                <a:spcPts val="60"/>
              </a:spcBef>
            </a:pPr>
            <a:endParaRPr sz="1200" dirty="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33020" algn="ctr">
              <a:lnSpc>
                <a:spcPct val="100000"/>
              </a:lnSpc>
            </a:pPr>
            <a:r>
              <a:rPr sz="1400" b="1" dirty="0">
                <a:latin typeface="Arial Black"/>
                <a:cs typeface="Arial Black"/>
              </a:rPr>
              <a:t>Implications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spc="-5" dirty="0">
                <a:latin typeface="Arial Black"/>
                <a:cs typeface="Arial Black"/>
              </a:rPr>
              <a:t>Of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Relative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Fluorochrome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Brightness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spc="-5" dirty="0">
                <a:latin typeface="Arial Black"/>
                <a:cs typeface="Arial Black"/>
              </a:rPr>
              <a:t>In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Resolving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Your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Target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Populations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spc="-5" dirty="0">
                <a:latin typeface="Arial Black"/>
                <a:cs typeface="Arial Black"/>
              </a:rPr>
              <a:t>&amp;</a:t>
            </a:r>
            <a:endParaRPr sz="1400" dirty="0">
              <a:latin typeface="Arial Black"/>
              <a:cs typeface="Arial Black"/>
            </a:endParaRPr>
          </a:p>
          <a:p>
            <a:pPr marL="640080" marR="598805" algn="ctr">
              <a:lnSpc>
                <a:spcPts val="1400"/>
              </a:lnSpc>
              <a:spcBef>
                <a:spcPts val="500"/>
              </a:spcBef>
            </a:pPr>
            <a:r>
              <a:rPr sz="1400" b="1" dirty="0">
                <a:latin typeface="Arial Black"/>
                <a:cs typeface="Arial Black"/>
              </a:rPr>
              <a:t>The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Significance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Of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Antigen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Density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spc="-5" dirty="0">
                <a:latin typeface="Arial Black"/>
                <a:cs typeface="Arial Black"/>
              </a:rPr>
              <a:t>In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Choosing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The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Appropriate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Antibody/Color  Combination</a:t>
            </a:r>
            <a:endParaRPr sz="1400" dirty="0">
              <a:latin typeface="Arial Black"/>
              <a:cs typeface="Arial Black"/>
            </a:endParaRPr>
          </a:p>
          <a:p>
            <a:pPr marL="33020" algn="ctr">
              <a:lnSpc>
                <a:spcPct val="100000"/>
              </a:lnSpc>
              <a:spcBef>
                <a:spcPts val="219"/>
              </a:spcBef>
            </a:pPr>
            <a:r>
              <a:rPr sz="1400" b="1" spc="-5" dirty="0">
                <a:latin typeface="Arial Black"/>
                <a:cs typeface="Arial Black"/>
              </a:rPr>
              <a:t>&amp;</a:t>
            </a:r>
            <a:endParaRPr sz="1400" dirty="0">
              <a:latin typeface="Arial Black"/>
              <a:cs typeface="Arial Black"/>
            </a:endParaRPr>
          </a:p>
          <a:p>
            <a:pPr marL="33020" algn="ctr">
              <a:lnSpc>
                <a:spcPct val="100000"/>
              </a:lnSpc>
              <a:spcBef>
                <a:spcPts val="219"/>
              </a:spcBef>
            </a:pPr>
            <a:r>
              <a:rPr sz="1400" b="1" dirty="0">
                <a:latin typeface="Arial Black"/>
                <a:cs typeface="Arial Black"/>
              </a:rPr>
              <a:t>The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Power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spc="-5" dirty="0">
                <a:latin typeface="Arial Black"/>
                <a:cs typeface="Arial Black"/>
              </a:rPr>
              <a:t>of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INDEX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Sorting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spc="-5" dirty="0">
                <a:latin typeface="Arial Black"/>
                <a:cs typeface="Arial Black"/>
              </a:rPr>
              <a:t>In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Single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Cell</a:t>
            </a:r>
            <a:r>
              <a:rPr sz="1400" b="1" spc="-5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Research</a:t>
            </a:r>
            <a:endParaRPr sz="1400" dirty="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166370" algn="ctr">
              <a:lnSpc>
                <a:spcPts val="1300"/>
              </a:lnSpc>
            </a:pPr>
            <a:r>
              <a:rPr sz="1100" b="1" i="1" spc="-5" dirty="0">
                <a:latin typeface="Arial Black"/>
                <a:cs typeface="Arial Black"/>
              </a:rPr>
              <a:t>The </a:t>
            </a:r>
            <a:r>
              <a:rPr sz="1100" b="1" i="1" dirty="0">
                <a:latin typeface="Arial Black"/>
                <a:cs typeface="Arial Black"/>
              </a:rPr>
              <a:t>Past 40 Years Has Seen Amazing Advancements </a:t>
            </a:r>
            <a:r>
              <a:rPr sz="1100" b="1" i="1" spc="-5" dirty="0">
                <a:latin typeface="Arial Black"/>
                <a:cs typeface="Arial Black"/>
              </a:rPr>
              <a:t>In </a:t>
            </a:r>
            <a:r>
              <a:rPr sz="1100" b="1" i="1" dirty="0">
                <a:latin typeface="Arial Black"/>
                <a:cs typeface="Arial Black"/>
              </a:rPr>
              <a:t>Flow </a:t>
            </a:r>
            <a:r>
              <a:rPr sz="1100" b="1" i="1" spc="5" dirty="0">
                <a:latin typeface="Arial Black"/>
                <a:cs typeface="Arial Black"/>
              </a:rPr>
              <a:t>Cytometry </a:t>
            </a:r>
            <a:r>
              <a:rPr sz="1100" b="1" i="1" spc="-15" dirty="0">
                <a:latin typeface="Arial Black"/>
                <a:cs typeface="Arial Black"/>
              </a:rPr>
              <a:t>Technology, </a:t>
            </a:r>
            <a:r>
              <a:rPr sz="1100" b="1" i="1" dirty="0">
                <a:latin typeface="Arial Black"/>
                <a:cs typeface="Arial Black"/>
              </a:rPr>
              <a:t>As We Are  Seeing </a:t>
            </a:r>
            <a:r>
              <a:rPr sz="1100" b="1" i="1" dirty="0" smtClean="0">
                <a:latin typeface="Arial Black"/>
                <a:cs typeface="Arial Black"/>
              </a:rPr>
              <a:t>Instr</a:t>
            </a:r>
            <a:r>
              <a:rPr lang="en-US" sz="1100" b="1" i="1" dirty="0" smtClean="0">
                <a:latin typeface="Arial Black"/>
                <a:cs typeface="Arial Black"/>
              </a:rPr>
              <a:t>u</a:t>
            </a:r>
            <a:r>
              <a:rPr sz="1100" b="1" i="1" dirty="0" smtClean="0">
                <a:latin typeface="Arial Black"/>
                <a:cs typeface="Arial Black"/>
              </a:rPr>
              <a:t>ments </a:t>
            </a:r>
            <a:r>
              <a:rPr sz="1100" b="1" i="1" dirty="0">
                <a:latin typeface="Arial Black"/>
                <a:cs typeface="Arial Black"/>
              </a:rPr>
              <a:t>Capable Of 18-Color Analysis Become Standard. </a:t>
            </a:r>
            <a:r>
              <a:rPr sz="1100" b="1" i="1" spc="-15" dirty="0">
                <a:latin typeface="Arial Black"/>
                <a:cs typeface="Arial Black"/>
              </a:rPr>
              <a:t>However, </a:t>
            </a:r>
            <a:r>
              <a:rPr sz="1100" b="1" i="1" dirty="0">
                <a:latin typeface="Arial Black"/>
                <a:cs typeface="Arial Black"/>
              </a:rPr>
              <a:t>Multicolor Panel  Design Until Now Has Been Optimized Largely By Trial And </a:t>
            </a:r>
            <a:r>
              <a:rPr sz="1100" b="1" i="1" spc="-20" dirty="0">
                <a:latin typeface="Arial Black"/>
                <a:cs typeface="Arial Black"/>
              </a:rPr>
              <a:t>Error. </a:t>
            </a:r>
            <a:r>
              <a:rPr sz="1100" b="1" i="1" dirty="0">
                <a:latin typeface="Arial Black"/>
                <a:cs typeface="Arial Black"/>
              </a:rPr>
              <a:t>Based On Our Current Findings  With The Newest Fluorochrome </a:t>
            </a:r>
            <a:r>
              <a:rPr sz="1100" b="1" i="1" spc="-15" dirty="0">
                <a:latin typeface="Arial Black"/>
                <a:cs typeface="Arial Black"/>
              </a:rPr>
              <a:t>Technology, </a:t>
            </a:r>
            <a:r>
              <a:rPr sz="1100" b="1" i="1" dirty="0">
                <a:latin typeface="Arial Black"/>
                <a:cs typeface="Arial Black"/>
              </a:rPr>
              <a:t>We Will Share An Approach </a:t>
            </a:r>
            <a:r>
              <a:rPr sz="1100" b="1" i="1" spc="-5" dirty="0">
                <a:latin typeface="Arial Black"/>
                <a:cs typeface="Arial Black"/>
              </a:rPr>
              <a:t>To </a:t>
            </a:r>
            <a:r>
              <a:rPr sz="1100" b="1" i="1" dirty="0">
                <a:latin typeface="Arial Black"/>
                <a:cs typeface="Arial Black"/>
              </a:rPr>
              <a:t>Panel Design That  Enables Scientists </a:t>
            </a:r>
            <a:r>
              <a:rPr sz="1100" b="1" i="1" spc="-5" dirty="0">
                <a:latin typeface="Arial Black"/>
                <a:cs typeface="Arial Black"/>
              </a:rPr>
              <a:t>To </a:t>
            </a:r>
            <a:r>
              <a:rPr sz="1100" b="1" i="1" dirty="0">
                <a:latin typeface="Arial Black"/>
                <a:cs typeface="Arial Black"/>
              </a:rPr>
              <a:t>Unlock The Full Potential Of Their Research </a:t>
            </a:r>
            <a:r>
              <a:rPr sz="1100" b="1" i="1" spc="-5" dirty="0">
                <a:latin typeface="Arial Black"/>
                <a:cs typeface="Arial Black"/>
              </a:rPr>
              <a:t>Offered </a:t>
            </a:r>
            <a:r>
              <a:rPr sz="1100" b="1" i="1" dirty="0">
                <a:latin typeface="Arial Black"/>
                <a:cs typeface="Arial Black"/>
              </a:rPr>
              <a:t>By Innovations </a:t>
            </a:r>
            <a:r>
              <a:rPr sz="1100" b="1" i="1" spc="-5" dirty="0">
                <a:latin typeface="Arial Black"/>
                <a:cs typeface="Arial Black"/>
              </a:rPr>
              <a:t>In </a:t>
            </a:r>
            <a:r>
              <a:rPr sz="1100" b="1" i="1" dirty="0">
                <a:latin typeface="Arial Black"/>
                <a:cs typeface="Arial Black"/>
              </a:rPr>
              <a:t>Flow  </a:t>
            </a:r>
            <a:r>
              <a:rPr sz="1100" b="1" i="1" spc="5" dirty="0">
                <a:latin typeface="Arial Black"/>
                <a:cs typeface="Arial Black"/>
              </a:rPr>
              <a:t>Cytometry</a:t>
            </a:r>
            <a:r>
              <a:rPr sz="1100" b="1" i="1" spc="-30" dirty="0">
                <a:latin typeface="Arial Black"/>
                <a:cs typeface="Arial Black"/>
              </a:rPr>
              <a:t> </a:t>
            </a:r>
            <a:r>
              <a:rPr sz="1100" b="1" i="1" spc="-5" dirty="0">
                <a:latin typeface="Arial Black"/>
                <a:cs typeface="Arial Black"/>
              </a:rPr>
              <a:t>Systems.</a:t>
            </a:r>
            <a:endParaRPr sz="1100" i="1" dirty="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  <a:spcBef>
                <a:spcPts val="45"/>
              </a:spcBef>
            </a:pPr>
            <a:endParaRPr sz="1100" i="1" dirty="0">
              <a:latin typeface="Times New Roman"/>
              <a:cs typeface="Times New Roman"/>
            </a:endParaRPr>
          </a:p>
          <a:p>
            <a:pPr marL="12700" marR="5080" algn="ctr">
              <a:lnSpc>
                <a:spcPts val="1300"/>
              </a:lnSpc>
            </a:pPr>
            <a:r>
              <a:rPr sz="1100" b="1" i="1" spc="-35" dirty="0">
                <a:latin typeface="Arial Black"/>
                <a:cs typeface="Arial Black"/>
              </a:rPr>
              <a:t>The </a:t>
            </a:r>
            <a:r>
              <a:rPr sz="1100" b="1" i="1" spc="-40" dirty="0">
                <a:latin typeface="Arial Black"/>
                <a:cs typeface="Arial Black"/>
              </a:rPr>
              <a:t>MCI </a:t>
            </a:r>
            <a:r>
              <a:rPr sz="1100" b="1" i="1" spc="-30" dirty="0">
                <a:latin typeface="Arial Black"/>
                <a:cs typeface="Arial Black"/>
              </a:rPr>
              <a:t>Core's </a:t>
            </a:r>
            <a:r>
              <a:rPr sz="1100" b="1" i="1" spc="-40" dirty="0">
                <a:latin typeface="Arial Black"/>
                <a:cs typeface="Arial Black"/>
              </a:rPr>
              <a:t>BD </a:t>
            </a:r>
            <a:r>
              <a:rPr sz="1100" b="1" i="1" spc="-35" dirty="0">
                <a:latin typeface="Arial Black"/>
                <a:cs typeface="Arial Black"/>
              </a:rPr>
              <a:t>FACSAria </a:t>
            </a:r>
            <a:r>
              <a:rPr sz="1100" b="1" i="1" spc="-30" dirty="0">
                <a:latin typeface="Arial Black"/>
                <a:cs typeface="Arial Black"/>
              </a:rPr>
              <a:t>Sorter Just </a:t>
            </a:r>
            <a:r>
              <a:rPr sz="1100" b="1" i="1" spc="-35" dirty="0">
                <a:latin typeface="Arial Black"/>
                <a:cs typeface="Arial Black"/>
              </a:rPr>
              <a:t>Underwent </a:t>
            </a:r>
            <a:r>
              <a:rPr sz="1100" b="1" i="1" spc="-40" dirty="0">
                <a:latin typeface="Arial Black"/>
                <a:cs typeface="Arial Black"/>
              </a:rPr>
              <a:t>An </a:t>
            </a:r>
            <a:r>
              <a:rPr sz="1100" b="1" i="1" spc="-35" dirty="0" smtClean="0">
                <a:latin typeface="Arial Black"/>
                <a:cs typeface="Arial Black"/>
              </a:rPr>
              <a:t>Upgrade</a:t>
            </a:r>
            <a:r>
              <a:rPr lang="en-US" sz="1100" b="1" i="1" spc="-35" dirty="0" smtClean="0">
                <a:latin typeface="Arial Black"/>
                <a:cs typeface="Arial Black"/>
              </a:rPr>
              <a:t>: </a:t>
            </a:r>
            <a:r>
              <a:rPr sz="1100" b="1" i="1" spc="-45" dirty="0" smtClean="0">
                <a:latin typeface="Arial Black"/>
                <a:cs typeface="Arial Black"/>
              </a:rPr>
              <a:t>We </a:t>
            </a:r>
            <a:r>
              <a:rPr sz="1100" b="1" i="1" spc="-35" dirty="0">
                <a:latin typeface="Arial Black"/>
                <a:cs typeface="Arial Black"/>
              </a:rPr>
              <a:t>Are </a:t>
            </a:r>
            <a:r>
              <a:rPr sz="1100" b="1" i="1" spc="-45" dirty="0">
                <a:latin typeface="Arial Black"/>
                <a:cs typeface="Arial Black"/>
              </a:rPr>
              <a:t>Now </a:t>
            </a:r>
            <a:r>
              <a:rPr sz="1100" b="1" i="1" spc="-35" dirty="0">
                <a:latin typeface="Arial Black"/>
                <a:cs typeface="Arial Black"/>
              </a:rPr>
              <a:t>Able To Execute  INDEX </a:t>
            </a:r>
            <a:r>
              <a:rPr sz="1100" b="1" i="1" spc="-30" dirty="0" smtClean="0">
                <a:latin typeface="Arial Black"/>
                <a:cs typeface="Arial Black"/>
              </a:rPr>
              <a:t>Sorting</a:t>
            </a:r>
            <a:r>
              <a:rPr lang="en-US" sz="1100" b="1" i="1" spc="-30" dirty="0" smtClean="0">
                <a:latin typeface="Arial Black"/>
                <a:cs typeface="Arial Black"/>
              </a:rPr>
              <a:t>.</a:t>
            </a:r>
          </a:p>
          <a:p>
            <a:pPr marL="12700" marR="5080" algn="ctr">
              <a:lnSpc>
                <a:spcPts val="1300"/>
              </a:lnSpc>
            </a:pPr>
            <a:r>
              <a:rPr sz="1100" b="1" i="1" spc="-30" dirty="0" smtClean="0">
                <a:latin typeface="Arial Black"/>
                <a:cs typeface="Arial Black"/>
              </a:rPr>
              <a:t> </a:t>
            </a:r>
            <a:r>
              <a:rPr lang="en-US" sz="1100" b="1" i="1" spc="-30" dirty="0" smtClean="0">
                <a:latin typeface="Arial Black"/>
                <a:cs typeface="Arial Black"/>
              </a:rPr>
              <a:t>INDEX Sorting Is </a:t>
            </a:r>
            <a:r>
              <a:rPr sz="1100" b="1" i="1" spc="-35" dirty="0" smtClean="0">
                <a:latin typeface="Arial Black"/>
                <a:cs typeface="Arial Black"/>
              </a:rPr>
              <a:t>The </a:t>
            </a:r>
            <a:r>
              <a:rPr sz="1100" b="1" i="1" spc="-25" dirty="0">
                <a:latin typeface="Arial Black"/>
                <a:cs typeface="Arial Black"/>
              </a:rPr>
              <a:t>Ability </a:t>
            </a:r>
            <a:r>
              <a:rPr sz="1100" b="1" i="1" spc="-35" dirty="0">
                <a:latin typeface="Arial Black"/>
                <a:cs typeface="Arial Black"/>
              </a:rPr>
              <a:t>To </a:t>
            </a:r>
            <a:r>
              <a:rPr sz="1100" b="1" i="1" spc="-30" dirty="0">
                <a:latin typeface="Arial Black"/>
                <a:cs typeface="Arial Black"/>
              </a:rPr>
              <a:t>Sort Single Cells Into </a:t>
            </a:r>
            <a:r>
              <a:rPr sz="1100" b="1" i="1" spc="-35" dirty="0">
                <a:latin typeface="Arial Black"/>
                <a:cs typeface="Arial Black"/>
              </a:rPr>
              <a:t>96 well/PCR </a:t>
            </a:r>
            <a:r>
              <a:rPr sz="1100" b="1" i="1" spc="-30" dirty="0">
                <a:latin typeface="Arial Black"/>
                <a:cs typeface="Arial Black"/>
              </a:rPr>
              <a:t>Plates </a:t>
            </a:r>
            <a:r>
              <a:rPr sz="1100" b="1" i="1" spc="-40" dirty="0">
                <a:latin typeface="Arial Black"/>
                <a:cs typeface="Arial Black"/>
              </a:rPr>
              <a:t>And </a:t>
            </a:r>
            <a:r>
              <a:rPr sz="1100" b="1" i="1" spc="-30" dirty="0">
                <a:latin typeface="Arial Black"/>
                <a:cs typeface="Arial Black"/>
              </a:rPr>
              <a:t>Allowing </a:t>
            </a:r>
            <a:r>
              <a:rPr sz="1100" b="1" i="1" spc="-40" dirty="0">
                <a:latin typeface="Arial Black"/>
                <a:cs typeface="Arial Black"/>
              </a:rPr>
              <a:t>One </a:t>
            </a:r>
            <a:r>
              <a:rPr sz="1100" b="1" i="1" spc="-35" dirty="0">
                <a:latin typeface="Arial Black"/>
                <a:cs typeface="Arial Black"/>
              </a:rPr>
              <a:t>To Record  The </a:t>
            </a:r>
            <a:r>
              <a:rPr sz="1100" b="1" i="1" spc="-35" dirty="0" smtClean="0">
                <a:latin typeface="Arial Black"/>
                <a:cs typeface="Arial Black"/>
              </a:rPr>
              <a:t>F</a:t>
            </a:r>
            <a:r>
              <a:rPr lang="en-US" sz="1100" b="1" i="1" spc="-35" dirty="0" smtClean="0">
                <a:latin typeface="Arial Black"/>
                <a:cs typeface="Arial Black"/>
              </a:rPr>
              <a:t>l</a:t>
            </a:r>
            <a:r>
              <a:rPr sz="1100" b="1" i="1" spc="-35" dirty="0" smtClean="0">
                <a:latin typeface="Arial Black"/>
                <a:cs typeface="Arial Black"/>
              </a:rPr>
              <a:t>uorescence </a:t>
            </a:r>
            <a:r>
              <a:rPr sz="1100" b="1" i="1" spc="-30" dirty="0">
                <a:latin typeface="Arial Black"/>
                <a:cs typeface="Arial Black"/>
              </a:rPr>
              <a:t>Levels </a:t>
            </a:r>
            <a:r>
              <a:rPr sz="1100" b="1" i="1" spc="-35" dirty="0">
                <a:latin typeface="Arial Black"/>
                <a:cs typeface="Arial Black"/>
              </a:rPr>
              <a:t>Of The </a:t>
            </a:r>
            <a:r>
              <a:rPr sz="1100" b="1" i="1" spc="-40" dirty="0">
                <a:latin typeface="Arial Black"/>
                <a:cs typeface="Arial Black"/>
              </a:rPr>
              <a:t>One </a:t>
            </a:r>
            <a:r>
              <a:rPr sz="1100" b="1" i="1" spc="-30" dirty="0">
                <a:latin typeface="Arial Black"/>
                <a:cs typeface="Arial Black"/>
              </a:rPr>
              <a:t>Sorted </a:t>
            </a:r>
            <a:r>
              <a:rPr sz="1100" b="1" i="1" spc="-25" dirty="0">
                <a:latin typeface="Arial Black"/>
                <a:cs typeface="Arial Black"/>
              </a:rPr>
              <a:t>Cell, </a:t>
            </a:r>
            <a:r>
              <a:rPr sz="1100" b="1" i="1" spc="-40" dirty="0">
                <a:latin typeface="Arial Black"/>
                <a:cs typeface="Arial Black"/>
              </a:rPr>
              <a:t>And </a:t>
            </a:r>
            <a:r>
              <a:rPr sz="1100" b="1" i="1" spc="-30" dirty="0">
                <a:latin typeface="Arial Black"/>
                <a:cs typeface="Arial Black"/>
              </a:rPr>
              <a:t>Tie </a:t>
            </a:r>
            <a:r>
              <a:rPr sz="1100" b="1" i="1" spc="-35" dirty="0">
                <a:latin typeface="Arial Black"/>
                <a:cs typeface="Arial Black"/>
              </a:rPr>
              <a:t>That Data With Any Downstream  </a:t>
            </a:r>
            <a:r>
              <a:rPr sz="1100" b="1" i="1" spc="-30" dirty="0" smtClean="0">
                <a:latin typeface="Arial Black"/>
                <a:cs typeface="Arial Black"/>
              </a:rPr>
              <a:t>Application. </a:t>
            </a:r>
            <a:endParaRPr lang="en-US" sz="1100" b="1" i="1" spc="-30" dirty="0" smtClean="0">
              <a:latin typeface="Arial Black"/>
              <a:cs typeface="Arial Black"/>
            </a:endParaRPr>
          </a:p>
          <a:p>
            <a:pPr marL="12700" marR="5080" algn="ctr">
              <a:lnSpc>
                <a:spcPts val="1300"/>
              </a:lnSpc>
            </a:pPr>
            <a:r>
              <a:rPr sz="1100" b="1" i="1" spc="-45" dirty="0" smtClean="0">
                <a:latin typeface="Arial Black"/>
                <a:cs typeface="Arial Black"/>
              </a:rPr>
              <a:t>We </a:t>
            </a:r>
            <a:r>
              <a:rPr sz="1100" b="1" i="1" spc="-25" dirty="0">
                <a:latin typeface="Arial Black"/>
                <a:cs typeface="Arial Black"/>
              </a:rPr>
              <a:t>Will </a:t>
            </a:r>
            <a:r>
              <a:rPr sz="1100" b="1" i="1" spc="-30" dirty="0">
                <a:latin typeface="Arial Black"/>
                <a:cs typeface="Arial Black"/>
              </a:rPr>
              <a:t>Explain </a:t>
            </a:r>
            <a:r>
              <a:rPr sz="1100" b="1" i="1" spc="-35" dirty="0">
                <a:latin typeface="Arial Black"/>
                <a:cs typeface="Arial Black"/>
              </a:rPr>
              <a:t>The </a:t>
            </a:r>
            <a:r>
              <a:rPr sz="1100" b="1" i="1" spc="-30" dirty="0">
                <a:latin typeface="Arial Black"/>
                <a:cs typeface="Arial Black"/>
              </a:rPr>
              <a:t>Capabilities </a:t>
            </a:r>
            <a:r>
              <a:rPr sz="1100" b="1" i="1" spc="-40" dirty="0">
                <a:latin typeface="Arial Black"/>
                <a:cs typeface="Arial Black"/>
              </a:rPr>
              <a:t>And </a:t>
            </a:r>
            <a:r>
              <a:rPr sz="1100" b="1" i="1" spc="-30" dirty="0">
                <a:latin typeface="Arial Black"/>
                <a:cs typeface="Arial Black"/>
              </a:rPr>
              <a:t>Possibilities </a:t>
            </a:r>
            <a:r>
              <a:rPr sz="1100" b="1" i="1" spc="-35" dirty="0">
                <a:latin typeface="Arial Black"/>
                <a:cs typeface="Arial Black"/>
              </a:rPr>
              <a:t>Of Such </a:t>
            </a:r>
            <a:r>
              <a:rPr sz="1100" b="1" i="1" spc="-40" dirty="0">
                <a:latin typeface="Arial Black"/>
                <a:cs typeface="Arial Black"/>
              </a:rPr>
              <a:t>A </a:t>
            </a:r>
            <a:r>
              <a:rPr sz="1100" b="1" i="1" spc="-35" dirty="0">
                <a:latin typeface="Arial Black"/>
                <a:cs typeface="Arial Black"/>
              </a:rPr>
              <a:t>Powerful </a:t>
            </a:r>
            <a:r>
              <a:rPr sz="1100" b="1" i="1" spc="-30" dirty="0">
                <a:latin typeface="Arial Black"/>
                <a:cs typeface="Arial Black"/>
              </a:rPr>
              <a:t>Tool In</a:t>
            </a:r>
            <a:r>
              <a:rPr sz="1100" b="1" i="1" spc="285" dirty="0">
                <a:latin typeface="Arial Black"/>
                <a:cs typeface="Arial Black"/>
              </a:rPr>
              <a:t> </a:t>
            </a:r>
            <a:r>
              <a:rPr sz="1100" b="1" i="1" spc="-30" dirty="0" smtClean="0">
                <a:latin typeface="Arial Black"/>
                <a:cs typeface="Arial Black"/>
              </a:rPr>
              <a:t>Single</a:t>
            </a:r>
            <a:r>
              <a:rPr lang="en-US" sz="1100" i="1" dirty="0">
                <a:latin typeface="Arial Black"/>
                <a:cs typeface="Arial Black"/>
              </a:rPr>
              <a:t> </a:t>
            </a:r>
            <a:r>
              <a:rPr sz="1100" b="1" i="1" spc="-30" dirty="0" smtClean="0">
                <a:latin typeface="Arial Black"/>
                <a:cs typeface="Arial Black"/>
              </a:rPr>
              <a:t>Cell</a:t>
            </a:r>
            <a:r>
              <a:rPr sz="1100" b="1" i="1" spc="-65" dirty="0" smtClean="0">
                <a:latin typeface="Arial Black"/>
                <a:cs typeface="Arial Black"/>
              </a:rPr>
              <a:t> </a:t>
            </a:r>
            <a:r>
              <a:rPr sz="1100" b="1" i="1" spc="-35" dirty="0">
                <a:latin typeface="Arial Black"/>
                <a:cs typeface="Arial Black"/>
              </a:rPr>
              <a:t>Research.</a:t>
            </a:r>
            <a:endParaRPr sz="1100" i="1" dirty="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33020" algn="ctr">
              <a:lnSpc>
                <a:spcPct val="100000"/>
              </a:lnSpc>
            </a:pPr>
            <a:r>
              <a:rPr sz="1400" b="1" dirty="0">
                <a:latin typeface="Arial Black"/>
                <a:cs typeface="Arial Black"/>
              </a:rPr>
              <a:t>Lisa Bellemare,</a:t>
            </a:r>
            <a:r>
              <a:rPr sz="1400" b="1" spc="-105" dirty="0">
                <a:latin typeface="Arial Black"/>
                <a:cs typeface="Arial Black"/>
              </a:rPr>
              <a:t> </a:t>
            </a:r>
            <a:r>
              <a:rPr sz="1400" b="1" spc="-5" dirty="0">
                <a:latin typeface="Arial Black"/>
                <a:cs typeface="Arial Black"/>
              </a:rPr>
              <a:t>PhD</a:t>
            </a:r>
            <a:endParaRPr sz="1400" dirty="0">
              <a:latin typeface="Arial Black"/>
              <a:cs typeface="Arial Black"/>
            </a:endParaRPr>
          </a:p>
          <a:p>
            <a:pPr marL="33655" algn="ctr">
              <a:lnSpc>
                <a:spcPct val="100000"/>
              </a:lnSpc>
              <a:spcBef>
                <a:spcPts val="20"/>
              </a:spcBef>
            </a:pPr>
            <a:r>
              <a:rPr sz="1400" b="1" spc="-10" dirty="0">
                <a:latin typeface="Arial Black"/>
                <a:cs typeface="Arial Black"/>
              </a:rPr>
              <a:t>Technical </a:t>
            </a:r>
            <a:r>
              <a:rPr sz="1400" b="1" dirty="0">
                <a:latin typeface="Arial Black"/>
                <a:cs typeface="Arial Black"/>
              </a:rPr>
              <a:t>Applications </a:t>
            </a:r>
            <a:r>
              <a:rPr sz="1400" b="1" spc="-5" dirty="0">
                <a:latin typeface="Arial Black"/>
                <a:cs typeface="Arial Black"/>
              </a:rPr>
              <a:t>Specialist, </a:t>
            </a:r>
            <a:r>
              <a:rPr sz="1400" b="1" dirty="0">
                <a:latin typeface="Arial Black"/>
                <a:cs typeface="Arial Black"/>
              </a:rPr>
              <a:t>BD</a:t>
            </a:r>
            <a:r>
              <a:rPr sz="1400" b="1" spc="-8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Biosciences</a:t>
            </a:r>
            <a:endParaRPr sz="1400" dirty="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3075305" marR="3034665" algn="ctr">
              <a:lnSpc>
                <a:spcPts val="1620"/>
              </a:lnSpc>
            </a:pPr>
            <a:r>
              <a:rPr sz="1400" b="1" dirty="0">
                <a:latin typeface="Arial Black"/>
                <a:cs typeface="Arial Black"/>
              </a:rPr>
              <a:t>Thursday September</a:t>
            </a:r>
            <a:r>
              <a:rPr sz="1400" b="1" spc="-7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15,</a:t>
            </a:r>
            <a:r>
              <a:rPr sz="1400" b="1" spc="-3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2016  10am</a:t>
            </a:r>
            <a:endParaRPr sz="1400" dirty="0">
              <a:latin typeface="Arial Black"/>
              <a:cs typeface="Arial Black"/>
            </a:endParaRPr>
          </a:p>
          <a:p>
            <a:pPr marL="33020" algn="ctr">
              <a:lnSpc>
                <a:spcPts val="1455"/>
              </a:lnSpc>
            </a:pPr>
            <a:r>
              <a:rPr sz="1400" b="1" dirty="0">
                <a:latin typeface="Arial Black"/>
                <a:cs typeface="Arial Black"/>
              </a:rPr>
              <a:t>Cancer Center Building Rm.</a:t>
            </a:r>
            <a:r>
              <a:rPr sz="1400" b="1" spc="-110" dirty="0">
                <a:latin typeface="Arial Black"/>
                <a:cs typeface="Arial Black"/>
              </a:rPr>
              <a:t> </a:t>
            </a:r>
            <a:r>
              <a:rPr sz="1400" b="1" dirty="0" smtClean="0">
                <a:latin typeface="Arial Black"/>
                <a:cs typeface="Arial Black"/>
              </a:rPr>
              <a:t>401</a:t>
            </a:r>
            <a:endParaRPr lang="en-US" sz="1400" b="1" dirty="0" smtClean="0">
              <a:latin typeface="Arial Black"/>
              <a:cs typeface="Arial Black"/>
            </a:endParaRPr>
          </a:p>
          <a:p>
            <a:pPr marL="33020" algn="ctr">
              <a:lnSpc>
                <a:spcPts val="1455"/>
              </a:lnSpc>
            </a:pPr>
            <a:endParaRPr sz="1400" dirty="0">
              <a:latin typeface="Arial Black"/>
              <a:cs typeface="Arial Black"/>
            </a:endParaRPr>
          </a:p>
          <a:p>
            <a:pPr marL="102235" algn="ctr">
              <a:lnSpc>
                <a:spcPts val="1315"/>
              </a:lnSpc>
            </a:pPr>
            <a:r>
              <a:rPr sz="1200" b="1" dirty="0">
                <a:latin typeface="Calibri"/>
                <a:cs typeface="Calibri"/>
              </a:rPr>
              <a:t>FOR FURTHER INFO PLEASE CONTACT ALEXANDRA GURARY </a:t>
            </a:r>
            <a:r>
              <a:rPr sz="1200" b="1" spc="-5" dirty="0">
                <a:latin typeface="Calibri"/>
                <a:cs typeface="Calibri"/>
              </a:rPr>
              <a:t>(692-1794 </a:t>
            </a:r>
            <a:r>
              <a:rPr sz="1200" b="1" dirty="0">
                <a:latin typeface="Calibri"/>
                <a:cs typeface="Calibri"/>
              </a:rPr>
              <a:t>OR</a:t>
            </a:r>
            <a:r>
              <a:rPr sz="1200" b="1" spc="-65" dirty="0">
                <a:latin typeface="Calibri"/>
                <a:cs typeface="Calibri"/>
              </a:rPr>
              <a:t> </a:t>
            </a:r>
            <a:r>
              <a:rPr sz="1200" b="1" u="sng" dirty="0">
                <a:solidFill>
                  <a:srgbClr val="0000FF"/>
                </a:solidFill>
                <a:latin typeface="Calibri"/>
                <a:cs typeface="Calibri"/>
              </a:rPr>
              <a:t>gurary@hawaii.edu</a:t>
            </a:r>
            <a:r>
              <a:rPr sz="1200" b="1" dirty="0">
                <a:latin typeface="Calibri"/>
                <a:cs typeface="Calibri"/>
              </a:rPr>
              <a:t>)</a:t>
            </a:r>
            <a:r>
              <a:rPr sz="1200" dirty="0">
                <a:latin typeface="Calibri"/>
                <a:cs typeface="Calibri"/>
              </a:rPr>
              <a:t>  </a:t>
            </a:r>
          </a:p>
        </p:txBody>
      </p:sp>
      <p:sp>
        <p:nvSpPr>
          <p:cNvPr id="3" name="object 3"/>
          <p:cNvSpPr/>
          <p:nvPr/>
        </p:nvSpPr>
        <p:spPr>
          <a:xfrm>
            <a:off x="28396" y="14339"/>
            <a:ext cx="3400603" cy="8375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57600" y="0"/>
            <a:ext cx="1905000" cy="8519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5934456" y="-5737"/>
            <a:ext cx="3209544" cy="8412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245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 Black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 Watanabe</dc:creator>
  <cp:lastModifiedBy>Cori Watanabe</cp:lastModifiedBy>
  <cp:revision>3</cp:revision>
  <dcterms:created xsi:type="dcterms:W3CDTF">2016-09-09T13:36:32Z</dcterms:created>
  <dcterms:modified xsi:type="dcterms:W3CDTF">2016-09-10T00:26:55Z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2016-06-25T00:00:00Z</vt:filetime>
  </property>
  <property fmtid="{D5CDD505-2E9C-101B-9397-08002B2CF9AE}" pid="3" name="Creator">
    <vt:lpwstr>PowerPoint</vt:lpwstr>
  </property>
  <property fmtid="{D5CDD505-2E9C-101B-9397-08002B2CF9AE}" pid="4" name="LastSaved">
    <vt:filetime>2016-09-09T00:00:00Z</vt:filetime>
  </property>
</Properties>
</file>